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385" r:id="rId2"/>
    <p:sldId id="299" r:id="rId3"/>
    <p:sldId id="391" r:id="rId4"/>
    <p:sldId id="389" r:id="rId5"/>
    <p:sldId id="390" r:id="rId6"/>
    <p:sldId id="392" r:id="rId7"/>
    <p:sldId id="411" r:id="rId8"/>
    <p:sldId id="412" r:id="rId9"/>
    <p:sldId id="414" r:id="rId10"/>
    <p:sldId id="415" r:id="rId11"/>
    <p:sldId id="393" r:id="rId12"/>
    <p:sldId id="396" r:id="rId13"/>
    <p:sldId id="401" r:id="rId14"/>
    <p:sldId id="402" r:id="rId15"/>
    <p:sldId id="403" r:id="rId16"/>
    <p:sldId id="416" r:id="rId17"/>
    <p:sldId id="417" r:id="rId18"/>
    <p:sldId id="418" r:id="rId19"/>
    <p:sldId id="419" r:id="rId20"/>
    <p:sldId id="420" r:id="rId21"/>
    <p:sldId id="421" r:id="rId22"/>
    <p:sldId id="422" r:id="rId23"/>
    <p:sldId id="423" r:id="rId24"/>
    <p:sldId id="424" r:id="rId25"/>
    <p:sldId id="425" r:id="rId26"/>
    <p:sldId id="426" r:id="rId27"/>
    <p:sldId id="427" r:id="rId28"/>
    <p:sldId id="428" r:id="rId29"/>
    <p:sldId id="429" r:id="rId30"/>
    <p:sldId id="430" r:id="rId31"/>
    <p:sldId id="431" r:id="rId32"/>
    <p:sldId id="432" r:id="rId33"/>
    <p:sldId id="433" r:id="rId34"/>
    <p:sldId id="43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 varScale="1">
        <p:scale>
          <a:sx n="100" d="100"/>
          <a:sy n="100" d="100"/>
        </p:scale>
        <p:origin x="-2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429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Аналитическая деятельность </a:t>
            </a:r>
            <a:br>
              <a:rPr lang="ru-RU" sz="49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работы ММО учителей </a:t>
            </a:r>
            <a:br>
              <a:rPr lang="ru-RU" sz="49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начальных классов</a:t>
            </a: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3929066"/>
            <a:ext cx="5239483" cy="776417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2018 -2019 учебный год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6841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конкурс мастер-классов по теме «Лучшая интеграция учебных предметов в 1 классе с шахматами»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785926"/>
          <a:ext cx="7786742" cy="3571900"/>
        </p:xfrm>
        <a:graphic>
          <a:graphicData uri="http://schemas.openxmlformats.org/drawingml/2006/table">
            <a:tbl>
              <a:tblPr/>
              <a:tblGrid>
                <a:gridCol w="500066"/>
                <a:gridCol w="2071702"/>
                <a:gridCol w="3500462"/>
                <a:gridCol w="1714512"/>
              </a:tblGrid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 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Хуббатуллина К.Р.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№7»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Копанева Л.П.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№8»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Салимзянова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Л.А.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№6»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Кашапова Г.С.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«Сугушлинская ООШ»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</a:t>
            </a:r>
            <a:r>
              <a:rPr lang="ru-RU" sz="4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53536124"/>
              </p:ext>
            </p:extLst>
          </p:nvPr>
        </p:nvGraphicFramePr>
        <p:xfrm>
          <a:off x="1115616" y="908720"/>
          <a:ext cx="7920880" cy="5805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8223">
                  <a:extLst>
                    <a:ext uri="{9D8B030D-6E8A-4147-A177-3AD203B41FA5}">
                      <a16:colId xmlns:a16="http://schemas.microsoft.com/office/drawing/2014/main" xmlns="" val="2453644734"/>
                    </a:ext>
                  </a:extLst>
                </a:gridCol>
                <a:gridCol w="1696233">
                  <a:extLst>
                    <a:ext uri="{9D8B030D-6E8A-4147-A177-3AD203B41FA5}">
                      <a16:colId xmlns:a16="http://schemas.microsoft.com/office/drawing/2014/main" xmlns="" val="835337396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751891655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239718548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семинаров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контингент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базе какой школы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5176864"/>
                  </a:ext>
                </a:extLst>
              </a:tr>
              <a:tr h="10149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практикум «Преемственность в формировании УУД между НОО и ООО»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начальных классов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учителя основного звена, заместители директоров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8128732"/>
                  </a:ext>
                </a:extLst>
              </a:tr>
              <a:tr h="13759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 - практическая конференция "Шахматы в школе"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Заместители начальников управлений РТ, методисты по начальному образованию РТ, учителя начальных классов РТ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1259809"/>
                  </a:ext>
                </a:extLst>
              </a:tr>
              <a:tr h="1595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- практикум "Реализация проекта "Шахматы в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школе«в рамках Дня «Единой России»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Заместители начальников УО РТ, учителя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начальных классов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РТ, методисты по начальному образованию РТ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2609736"/>
                  </a:ext>
                </a:extLst>
              </a:tr>
              <a:tr h="11711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- практикум "Преемственность ДОУ и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НОО«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 ДОУ, учителя начальных классов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Сарабикуловская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62" marR="428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1376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5159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441444"/>
            <a:ext cx="7498080" cy="4800600"/>
          </a:xfrm>
        </p:spPr>
        <p:txBody>
          <a:bodyPr/>
          <a:lstStyle/>
          <a:p>
            <a:pPr marL="82296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82604" y="404664"/>
            <a:ext cx="79563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Методическим объединением использовались разнообразные формы проведения заседаний, что позволило проводить заседания с большей активностью. Перед каждым заседанием учителям заранее был известен круг обсуждаемых проблем, предлагался список литературы, которую можно использовать в процессе подготовки к заданию, поэтому заседания проходили в форме живого диалога.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 начальных классов в условиях работы по новым образовательным стандартам направляли свои усилия на овладение новыми технологиями, которые стимулируют активность детей, раскрывают их творческий потенциал; на поиски новых форм и методов обучения; новаторских подходов, на демократизацию учебно-воспитательного процесса.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66 конспектов интегрированных уроков для 1 класса (введение шахмат в уроки). Уроки разрабатывали школьные команды учителей начальных классов всех общеобразовательных учреждений муниципального района.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высоком уровне проведены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II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Международная конференция по интеграции учебных предметов с шахматами,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Республиканский семинар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практикум на гимназии №11 в рамках Дня «Единой России», муниципальные семинары – практикумы на базе СОШ №2,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Сарабикуловской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ООШ.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течение года были организованы конкурсы на лучшие мастер – классы, на разработку лучших уроков и учителя имели возможность распространять свой положительный опыт по нововведениям.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52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417638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обучения</a:t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77517398"/>
              </p:ext>
            </p:extLst>
          </p:nvPr>
        </p:nvGraphicFramePr>
        <p:xfrm>
          <a:off x="1071538" y="980729"/>
          <a:ext cx="7862150" cy="3225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470999196"/>
                    </a:ext>
                  </a:extLst>
                </a:gridCol>
                <a:gridCol w="1098306">
                  <a:extLst>
                    <a:ext uri="{9D8B030D-6E8A-4147-A177-3AD203B41FA5}">
                      <a16:colId xmlns:a16="http://schemas.microsoft.com/office/drawing/2014/main" xmlns="" val="3221746752"/>
                    </a:ext>
                  </a:extLst>
                </a:gridCol>
                <a:gridCol w="759082">
                  <a:extLst>
                    <a:ext uri="{9D8B030D-6E8A-4147-A177-3AD203B41FA5}">
                      <a16:colId xmlns:a16="http://schemas.microsoft.com/office/drawing/2014/main" xmlns="" val="1253721226"/>
                    </a:ext>
                  </a:extLst>
                </a:gridCol>
                <a:gridCol w="831016">
                  <a:extLst>
                    <a:ext uri="{9D8B030D-6E8A-4147-A177-3AD203B41FA5}">
                      <a16:colId xmlns:a16="http://schemas.microsoft.com/office/drawing/2014/main" xmlns="" val="3806659969"/>
                    </a:ext>
                  </a:extLst>
                </a:gridCol>
                <a:gridCol w="839011">
                  <a:extLst>
                    <a:ext uri="{9D8B030D-6E8A-4147-A177-3AD203B41FA5}">
                      <a16:colId xmlns:a16="http://schemas.microsoft.com/office/drawing/2014/main" xmlns="" val="3303240063"/>
                    </a:ext>
                  </a:extLst>
                </a:gridCol>
                <a:gridCol w="973179">
                  <a:extLst>
                    <a:ext uri="{9D8B030D-6E8A-4147-A177-3AD203B41FA5}">
                      <a16:colId xmlns:a16="http://schemas.microsoft.com/office/drawing/2014/main" xmlns="" val="1312749199"/>
                    </a:ext>
                  </a:extLst>
                </a:gridCol>
                <a:gridCol w="996122">
                  <a:extLst>
                    <a:ext uri="{9D8B030D-6E8A-4147-A177-3AD203B41FA5}">
                      <a16:colId xmlns:a16="http://schemas.microsoft.com/office/drawing/2014/main" xmlns="" val="24887265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4088483371"/>
                    </a:ext>
                  </a:extLst>
                </a:gridCol>
              </a:tblGrid>
              <a:tr h="600482">
                <a:tc gridSpan="4"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2017-2018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7329122"/>
                  </a:ext>
                </a:extLst>
              </a:tr>
              <a:tr h="600482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720993"/>
                  </a:ext>
                </a:extLst>
              </a:tr>
              <a:tr h="1247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уд. и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отл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на «2»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уд.  и отл. 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на «2»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666057"/>
                  </a:ext>
                </a:extLst>
              </a:tr>
              <a:tr h="7770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68,94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69,48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545212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87624" y="4437112"/>
            <a:ext cx="77460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целом, качество обучения во 2-4-х классах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2018-2019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учебном году составляет –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69,48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%,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на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,54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% выше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показателей прошлого учебного года. Успеваемость составляет -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99,56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%, что соответствует прошлогодним показателям.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66787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успеваемости по предметам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12028156"/>
              </p:ext>
            </p:extLst>
          </p:nvPr>
        </p:nvGraphicFramePr>
        <p:xfrm>
          <a:off x="1071538" y="1700808"/>
          <a:ext cx="8001542" cy="3939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48">
                  <a:extLst>
                    <a:ext uri="{9D8B030D-6E8A-4147-A177-3AD203B41FA5}">
                      <a16:colId xmlns:a16="http://schemas.microsoft.com/office/drawing/2014/main" xmlns="" val="534920038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xmlns="" val="2011130528"/>
                    </a:ext>
                  </a:extLst>
                </a:gridCol>
                <a:gridCol w="2429378">
                  <a:extLst>
                    <a:ext uri="{9D8B030D-6E8A-4147-A177-3AD203B41FA5}">
                      <a16:colId xmlns:a16="http://schemas.microsoft.com/office/drawing/2014/main" xmlns="" val="2795308891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177413"/>
                  </a:ext>
                </a:extLst>
              </a:tr>
              <a:tr h="576634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77,6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9652956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73,8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7834814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Литературное 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89,9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8374123"/>
                  </a:ext>
                </a:extLst>
              </a:tr>
              <a:tr h="209240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Окружающий 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88,7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99,8%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0798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719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ВПР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44287644"/>
              </p:ext>
            </p:extLst>
          </p:nvPr>
        </p:nvGraphicFramePr>
        <p:xfrm>
          <a:off x="1071538" y="1268760"/>
          <a:ext cx="8001056" cy="3848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2968">
                  <a:extLst>
                    <a:ext uri="{9D8B030D-6E8A-4147-A177-3AD203B41FA5}">
                      <a16:colId xmlns:a16="http://schemas.microsoft.com/office/drawing/2014/main" xmlns="" val="36295766"/>
                    </a:ext>
                  </a:extLst>
                </a:gridCol>
                <a:gridCol w="1661590">
                  <a:extLst>
                    <a:ext uri="{9D8B030D-6E8A-4147-A177-3AD203B41FA5}">
                      <a16:colId xmlns:a16="http://schemas.microsoft.com/office/drawing/2014/main" xmlns="" val="327413817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3487351148"/>
                    </a:ext>
                  </a:extLst>
                </a:gridCol>
                <a:gridCol w="1836298">
                  <a:extLst>
                    <a:ext uri="{9D8B030D-6E8A-4147-A177-3AD203B41FA5}">
                      <a16:colId xmlns:a16="http://schemas.microsoft.com/office/drawing/2014/main" xmlns="" val="4069228644"/>
                    </a:ext>
                  </a:extLst>
                </a:gridCol>
              </a:tblGrid>
              <a:tr h="8707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0571752"/>
                  </a:ext>
                </a:extLst>
              </a:tr>
              <a:tr h="1003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75,3%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76,97%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+1,67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306495"/>
                  </a:ext>
                </a:extLst>
              </a:tr>
              <a:tr h="11031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73,2%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73,6%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+0,4%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5409839"/>
                  </a:ext>
                </a:extLst>
              </a:tr>
              <a:tr h="8707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80,3%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83%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2,7%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6312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7200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конкурс проектно-исследовательских работ «Я – исследователь» для учащихся 4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1500174"/>
          <a:ext cx="7858180" cy="4029850"/>
        </p:xfrm>
        <a:graphic>
          <a:graphicData uri="http://schemas.openxmlformats.org/drawingml/2006/table">
            <a:tbl>
              <a:tblPr/>
              <a:tblGrid>
                <a:gridCol w="3703312"/>
                <a:gridCol w="1940290"/>
                <a:gridCol w="2214578"/>
              </a:tblGrid>
              <a:tr h="6648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ФИО педагога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Есипова Е.В.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Прокопичева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Л.И.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 8»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Афанасьева М.А.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№5»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Валеева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Р.М.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МБОУ «СОШ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13»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Победители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Киямова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С. 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№7»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Елистратова Э.Т.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№7»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Тимофеева Е.В.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«Гимназия №11»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Призёры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Трофимова З.А.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МБОУ«Зай-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Каратайская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ООШ»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Валиева Г.Н.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«Куакбашская ООШ»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Гайсина З. Г.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МБОУ «Шугуровская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Вильданова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Г.А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27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республиканская  научно-практическая конференция имени В.Д. </a:t>
            </a:r>
            <a:r>
              <a:rPr lang="ru-RU" sz="27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Шашина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000108"/>
          <a:ext cx="7715304" cy="5618992"/>
        </p:xfrm>
        <a:graphic>
          <a:graphicData uri="http://schemas.openxmlformats.org/drawingml/2006/table">
            <a:tbl>
              <a:tblPr/>
              <a:tblGrid>
                <a:gridCol w="3631874"/>
                <a:gridCol w="1797414"/>
                <a:gridCol w="2286016"/>
              </a:tblGrid>
              <a:tr h="5715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ФИО педагога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Нуриахметова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В.А.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Ильмукова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Е.Г.,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№8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Алтапова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Е.С.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№8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Алтапова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Е.С.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№5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Насыбуллина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Ф.В.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« СОШ №5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Насыбуллина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Ф.В.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Валеева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Р.М.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Валеева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Р.М.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Елистратова Э.Т.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00042"/>
            <a:ext cx="7498080" cy="917596"/>
          </a:xfrm>
        </p:spPr>
        <p:txBody>
          <a:bodyPr>
            <a:normAutofit fontScale="90000"/>
          </a:bodyPr>
          <a:lstStyle/>
          <a:p>
            <a:r>
              <a:rPr lang="en-US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региональная научно-практическая конференция имени Н.Н. Степанова «Мой родной край»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500174"/>
          <a:ext cx="7858180" cy="4920620"/>
        </p:xfrm>
        <a:graphic>
          <a:graphicData uri="http://schemas.openxmlformats.org/drawingml/2006/table">
            <a:tbl>
              <a:tblPr/>
              <a:tblGrid>
                <a:gridCol w="3286148"/>
                <a:gridCol w="2143140"/>
                <a:gridCol w="2428892"/>
              </a:tblGrid>
              <a:tr h="7143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ФИО педагога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№2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Хаертдинова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Х.Г.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№8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Акимова Н. 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№8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Алтапова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Е.С.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№8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Алтапова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Е.С.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№8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Ямалтдинова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Г.А.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 4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Веденеева С.А.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проектных и исследовательских работ для учащихся 1-6 классов «Первые шаги в науку»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857364"/>
          <a:ext cx="7929618" cy="3286148"/>
        </p:xfrm>
        <a:graphic>
          <a:graphicData uri="http://schemas.openxmlformats.org/drawingml/2006/table">
            <a:tbl>
              <a:tblPr/>
              <a:tblGrid>
                <a:gridCol w="3214710"/>
                <a:gridCol w="2071702"/>
                <a:gridCol w="2643206"/>
              </a:tblGrid>
              <a:tr h="5715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ФИО педагога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№6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Вахитова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№6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Суиндикова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А.Ж.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«Шугуровская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СОШ»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Вильданова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Г.А.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593351"/>
            <a:ext cx="7883200" cy="49434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2018-2019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в 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t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t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учреждениях обучалось </a:t>
            </a: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3754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младших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школьников:</a:t>
            </a:r>
          </a:p>
          <a:p>
            <a:pPr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956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1 классов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tt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2798</a:t>
            </a:r>
            <a:r>
              <a:rPr lang="tt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2- 4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XV</a:t>
            </a: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республиканская  научно-практическая конференция имени </a:t>
            </a:r>
            <a:r>
              <a:rPr lang="ru-RU" sz="31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Морякова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1500174"/>
          <a:ext cx="7643866" cy="4500594"/>
        </p:xfrm>
        <a:graphic>
          <a:graphicData uri="http://schemas.openxmlformats.org/drawingml/2006/table">
            <a:tbl>
              <a:tblPr/>
              <a:tblGrid>
                <a:gridCol w="2571768"/>
                <a:gridCol w="2286016"/>
                <a:gridCol w="2786082"/>
              </a:tblGrid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ФИО педагога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Есипова Е.В.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Есипова Е.В.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Есипова Е.В.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Победитель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Самсонова Е.А.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№8»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Алтапова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Е.С.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№8»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Алтапова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Е.С.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498080" cy="128588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олимпиада по экологии для учащихся  2-5 классов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1785926"/>
          <a:ext cx="7643866" cy="2857520"/>
        </p:xfrm>
        <a:graphic>
          <a:graphicData uri="http://schemas.openxmlformats.org/drawingml/2006/table">
            <a:tbl>
              <a:tblPr/>
              <a:tblGrid>
                <a:gridCol w="3943600"/>
                <a:gridCol w="1414250"/>
                <a:gridCol w="2286016"/>
              </a:tblGrid>
              <a:tr h="642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Школа 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Результат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ФИО педагога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«Шугуровская СОШ им.В.П.Чкалова»</a:t>
                      </a:r>
                      <a:endParaRPr lang="ru-RU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Призер</a:t>
                      </a:r>
                      <a:endParaRPr lang="ru-RU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Шарафетдинова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Д. Х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«Шугуровская СОШ им.В.П.Чкалова»</a:t>
                      </a:r>
                      <a:endParaRPr lang="ru-RU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Призер</a:t>
                      </a:r>
                      <a:endParaRPr lang="ru-RU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Мингазова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Л.Т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литературная викторина для учащихся 4 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214422"/>
          <a:ext cx="8001056" cy="4214842"/>
        </p:xfrm>
        <a:graphic>
          <a:graphicData uri="http://schemas.openxmlformats.org/drawingml/2006/table">
            <a:tbl>
              <a:tblPr/>
              <a:tblGrid>
                <a:gridCol w="3571900"/>
                <a:gridCol w="1785950"/>
                <a:gridCol w="2643206"/>
              </a:tblGrid>
              <a:tr h="5715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ФИО педагога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«СОШ№2»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Есипова Е.В.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№6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Вахитова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№8»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Есипова Л.В.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№10»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Белофастова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Н.М.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«Шугуровская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СОШ»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Саубанова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Р.Г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«Старокувакская СОШ»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Куракина Е.Г.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«Ново-Сережкинская ООШ»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Ефарова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В.В.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«Сарабикуловская ООШ»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Ихсанова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Ф.Ф.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предметная олимпиады по математике для учащихся 3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500174"/>
          <a:ext cx="7715304" cy="2851218"/>
        </p:xfrm>
        <a:graphic>
          <a:graphicData uri="http://schemas.openxmlformats.org/drawingml/2006/table">
            <a:tbl>
              <a:tblPr/>
              <a:tblGrid>
                <a:gridCol w="3071834"/>
                <a:gridCol w="2214578"/>
                <a:gridCol w="2428892"/>
              </a:tblGrid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ФИО педагога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№2»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Дьякова Н.И.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№8»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Алтапова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Е.С.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№8»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Брежнева Н.Б.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№7»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Кудашова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Р.Р.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№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Валиева Р.Г.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№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Юмангулова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Р.Р.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№10»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Лебедева О.А.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предметная олимпиада по русскому языку для учащихся  3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500174"/>
          <a:ext cx="7786742" cy="5000660"/>
        </p:xfrm>
        <a:graphic>
          <a:graphicData uri="http://schemas.openxmlformats.org/drawingml/2006/table">
            <a:tbl>
              <a:tblPr/>
              <a:tblGrid>
                <a:gridCol w="3357586"/>
                <a:gridCol w="2214578"/>
                <a:gridCol w="2214578"/>
              </a:tblGrid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ФИО педагога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№2»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Самсонова Е.А.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№2»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Самсонова Е.А.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№6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Суиндикова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А.Ж.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№6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Суиндикова А.Ж.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№8»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Алтапова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Е.С.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«СОШ №7»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Кудашова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Р.Р.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«СОШ №7»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Кудашова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Р.Р.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№12»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Валиева Р.Г.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№12»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Валиева Р.Г.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МБОУ«Тимяшевская СОШ»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Призер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Ганиева Ф.Н.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«Тимяшевская СОШ»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Ашрапова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Э.Т.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предметная олимпиада по окружающему миру для учащихся  3 классов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571612"/>
          <a:ext cx="8001056" cy="4572032"/>
        </p:xfrm>
        <a:graphic>
          <a:graphicData uri="http://schemas.openxmlformats.org/drawingml/2006/table">
            <a:tbl>
              <a:tblPr/>
              <a:tblGrid>
                <a:gridCol w="3741624"/>
                <a:gridCol w="1544788"/>
                <a:gridCol w="2714644"/>
              </a:tblGrid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Ф.И.О.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педагога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Дьякова Н.И.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Самсонова Е.А.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МБОУ СОШ №6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Суиндикова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А.Ж.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МБОУ «СОШ № 8»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Призер 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Московец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Г.Н.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МБОУ «Лицей №12»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Валиева Р.Г.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МБОУ «Лицей №12»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Валиева Р.Г.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МБОУ «Шугуровская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Шарафетдинова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Д. Х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МБОУ «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Шугуровская </a:t>
                      </a:r>
                      <a:r>
                        <a:rPr lang="ru-RU" sz="1800" b="1" smtClean="0">
                          <a:latin typeface="Times New Roman"/>
                          <a:ea typeface="Times New Roman"/>
                          <a:cs typeface="Times New Roman"/>
                        </a:rPr>
                        <a:t>СОШ»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Мингазова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Л.Т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МБОУ «Старокувакская СОШ»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Кудашкина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Н.П.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416" y="285728"/>
            <a:ext cx="8069584" cy="1143008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этап всероссийской предметной олимпиады по ОБЖ  для учащихся  3 – 4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1071546"/>
          <a:ext cx="8072494" cy="5731724"/>
        </p:xfrm>
        <a:graphic>
          <a:graphicData uri="http://schemas.openxmlformats.org/drawingml/2006/table">
            <a:tbl>
              <a:tblPr/>
              <a:tblGrid>
                <a:gridCol w="2916580"/>
                <a:gridCol w="1655452"/>
                <a:gridCol w="3500462"/>
              </a:tblGrid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Ф.И.О.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педагога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МБОУ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«СОШ №2»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№2»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Есипова Е.В.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№2»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№2»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№6»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Вахитова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А.А.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7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№6»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Панурина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Л.А.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7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№8»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Алтапова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Е.С.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 8»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Афанасьева М.А.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№5»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Валеева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Р.М.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 13»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Киямова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С. Н.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№7»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Трофимова Т.Д.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№7»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Галиева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Е.К.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7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№7»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Баранова С.А.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7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«СОШ №7»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Шамсуллина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Н.М.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«Гимназия №11»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Абуляизова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Ф.Ш.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№3»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Мухутдинова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Р.Ф.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708392" cy="1296974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Республиканский  этап всероссийской предметной  олимпиады по ОБЖ  для учащихся  4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643050"/>
          <a:ext cx="7929618" cy="3071834"/>
        </p:xfrm>
        <a:graphic>
          <a:graphicData uri="http://schemas.openxmlformats.org/drawingml/2006/table">
            <a:tbl>
              <a:tblPr/>
              <a:tblGrid>
                <a:gridCol w="3357586"/>
                <a:gridCol w="1819961"/>
                <a:gridCol w="2752071"/>
              </a:tblGrid>
              <a:tr h="7143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Школа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Результат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ФИО педагога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МБОУ «СОШ №2»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М.Н.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МБОУ «СОШ №2»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М.Н.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МБОУ «СОШ № 8»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Афанасьева М.А.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МБОУ «СОШ №5»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Валеева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Р.М.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00042"/>
            <a:ext cx="7498080" cy="91759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этап всероссийской  предметной  олимпиады по математике для учащихся  4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428736"/>
          <a:ext cx="7929618" cy="3945600"/>
        </p:xfrm>
        <a:graphic>
          <a:graphicData uri="http://schemas.openxmlformats.org/drawingml/2006/table">
            <a:tbl>
              <a:tblPr/>
              <a:tblGrid>
                <a:gridCol w="3734480"/>
                <a:gridCol w="1435923"/>
                <a:gridCol w="2759215"/>
              </a:tblGrid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Ф.И.О.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педагога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«Тимяшевская СОШ»</a:t>
                      </a:r>
                      <a:endParaRPr lang="ru-RU" sz="16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Гайнутдинова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Д.В.</a:t>
                      </a:r>
                      <a:endParaRPr lang="ru-RU" sz="16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МБОУ «Лицей 12»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Призер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Сытдикова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Д.Ш.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МБОУ «Лицей 12»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Призер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Сытдикова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Д.Ш.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№7»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Трофимова Т.Д.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МБОУ «СОШ №2»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6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«Подлесная ООШ»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Миназова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Т.Г.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428604"/>
            <a:ext cx="7498080" cy="1296974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этап всероссийской предметной  олимпиады по русскому языку для учащихся  4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714488"/>
          <a:ext cx="7786742" cy="2714644"/>
        </p:xfrm>
        <a:graphic>
          <a:graphicData uri="http://schemas.openxmlformats.org/drawingml/2006/table">
            <a:tbl>
              <a:tblPr/>
              <a:tblGrid>
                <a:gridCol w="3214710"/>
                <a:gridCol w="1928826"/>
                <a:gridCol w="2643206"/>
              </a:tblGrid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ФИО педагога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Лицей 12 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Призер 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/>
                          <a:ea typeface="Calibri"/>
                          <a:cs typeface="Times New Roman"/>
                        </a:rPr>
                        <a:t>Сытдикова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Д.Ш.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5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МБОУ «СОШ №7»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Трофимова Т.Д.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тема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«Повышение эффективности и качества образования»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8897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предметная  олимпиада по окружающему миру  для учащихся  4 классов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214422"/>
          <a:ext cx="7715304" cy="4857784"/>
        </p:xfrm>
        <a:graphic>
          <a:graphicData uri="http://schemas.openxmlformats.org/drawingml/2006/table">
            <a:tbl>
              <a:tblPr/>
              <a:tblGrid>
                <a:gridCol w="3714776"/>
                <a:gridCol w="1785950"/>
                <a:gridCol w="2214578"/>
              </a:tblGrid>
              <a:tr h="5715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Ф.И.О.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педагога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Гильмутдинова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М.Н.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Панурина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Л.А.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 4»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Шигапова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М.З.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№10»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Белофастова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Н.М.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«Тимяшевская СОШ»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Ямалтдинова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Г.И.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МБОУ «Шугуровская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Саубанова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Р.Г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«Сарабикуловская ООШ»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Ихсанова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Ф.Ф.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МБОУ«Ново-Сережкинская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ООШ»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Ефарова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В.В.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«Урмышлинская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ООШ»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Сахабутдинова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Р.И.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«Старокувакская СОШ»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Куракина Е.Г.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9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МБОУ «Куакбашская ООШ»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Гайсина З.Г.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предметная  олимпиада по татарскому языку  для учащихся  4 классов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357298"/>
          <a:ext cx="7858180" cy="4106320"/>
        </p:xfrm>
        <a:graphic>
          <a:graphicData uri="http://schemas.openxmlformats.org/drawingml/2006/table">
            <a:tbl>
              <a:tblPr/>
              <a:tblGrid>
                <a:gridCol w="3741624"/>
                <a:gridCol w="1435923"/>
                <a:gridCol w="2680633"/>
              </a:tblGrid>
              <a:tr h="7143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ФИО педагога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«Гимназия</a:t>
                      </a: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№11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Минязова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Ф.А.</a:t>
                      </a:r>
                      <a:endParaRPr lang="ru-RU" sz="18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МБОУ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«СОШ</a:t>
                      </a: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№2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Хасанова Э.Г.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МБОУ «Шугуровская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Вильданова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Г.А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«Сугушлинская ООШ»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Фасхутдинова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Ф.Ф.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МБОУ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«Куакбашская ООШ»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Гайсина З.Г.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2553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  конкурс «</a:t>
            </a:r>
            <a:r>
              <a:rPr lang="tt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Миллтең белән горурлан, Халкыңның үзе белән!”  </a:t>
            </a: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среди обучающихся 3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1538" y="1357298"/>
          <a:ext cx="7643866" cy="5291676"/>
        </p:xfrm>
        <a:graphic>
          <a:graphicData uri="http://schemas.openxmlformats.org/drawingml/2006/table">
            <a:tbl>
              <a:tblPr/>
              <a:tblGrid>
                <a:gridCol w="4572032"/>
                <a:gridCol w="3071834"/>
              </a:tblGrid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«Шугуровская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Победитель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«СОШ №7»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Победитель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МБОУ «Куакбашская ООШ»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МБОУ «Урдалинская ООШ»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Номинант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1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Зеленорощинская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Номинант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1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МБОУ «Старо-Иштерякская ООШ»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36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«Гимназия №11»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1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«Тимяшевская СОШ»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1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«СОШ №4»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1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«СОШ №5»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Лауреат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1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«СОШ №8»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Номинант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1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«СОШ №6»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Номинант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1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«Лицей №12»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Номинант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61" marR="67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 региональная научно-практическая конференция исследовательских </a:t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 школьников «Тукай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укулары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1714488"/>
          <a:ext cx="7715304" cy="2500330"/>
        </p:xfrm>
        <a:graphic>
          <a:graphicData uri="http://schemas.openxmlformats.org/drawingml/2006/table">
            <a:tbl>
              <a:tblPr/>
              <a:tblGrid>
                <a:gridCol w="3857652"/>
                <a:gridCol w="1500198"/>
                <a:gridCol w="2357454"/>
              </a:tblGrid>
              <a:tr h="11729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4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«Куакбашская ООШ»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Гайсина З.Г.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«Куакбашская ООШ»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И.К.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 fontScale="32500" lnSpcReduction="20000"/>
          </a:bodyPr>
          <a:lstStyle/>
          <a:p>
            <a:pPr marL="85725" indent="-85725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В 2019-2020 учебном году  методическое объединение учителей начальных классов продолжит работу над научно-методической проблемой: </a:t>
            </a: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pPr marL="85725" indent="-85725">
              <a:buNone/>
            </a:pP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Системно - </a:t>
            </a:r>
            <a:r>
              <a:rPr lang="ru-RU" sz="4900" b="1" dirty="0" err="1" smtClean="0"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   подход к образованию как основной способ совершенствования качества начального общего образования».</a:t>
            </a: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pPr marL="85725" indent="-85725">
              <a:buNone/>
            </a:pPr>
            <a:r>
              <a:rPr lang="ru-RU" sz="4900" b="1" i="1" u="sng" dirty="0" smtClean="0">
                <a:latin typeface="Times New Roman" pitchFamily="18" charset="0"/>
                <a:cs typeface="Times New Roman" pitchFamily="18" charset="0"/>
              </a:rPr>
              <a:t>Цель работы в 2019-2020 году:</a:t>
            </a: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pPr marL="85725" indent="-85725">
              <a:buNone/>
            </a:pP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 Создание условий:</a:t>
            </a: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pPr marL="85725" indent="-85725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для совершенствования педагогического мастерства и самообразовательной деятельности педагогов; </a:t>
            </a:r>
          </a:p>
          <a:p>
            <a:pPr marL="85725" indent="-85725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-для активизации познавательной деятельности и повышения уровня качества знаний и умений путём повышения эффективности педагогического процесса.</a:t>
            </a:r>
          </a:p>
          <a:p>
            <a:pPr marL="85725" indent="-85725">
              <a:buNone/>
            </a:pPr>
            <a:r>
              <a:rPr lang="ru-RU" sz="4900" b="1" i="1" u="sng" dirty="0" smtClean="0">
                <a:latin typeface="Times New Roman" pitchFamily="18" charset="0"/>
                <a:cs typeface="Times New Roman" pitchFamily="18" charset="0"/>
              </a:rPr>
              <a:t>Задачи, выдвинутые на 2019-2020 учебный год: </a:t>
            </a: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pPr marL="85725" indent="-85725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-совершенствование педагогического мастерства педагогов в осуществлении системно - деятельностного подхода в организации обучения школьников;</a:t>
            </a:r>
          </a:p>
          <a:p>
            <a:pPr marL="85725" indent="-85725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-развитие творческой активности учителей, распространение элементов передового педагогического опыта;</a:t>
            </a:r>
          </a:p>
          <a:p>
            <a:pPr marL="85725" indent="-85725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-повышать и совершенствовать методический уровень проведения урочных и внеурочных занятий за счет освоения и внедрения современных педагогических технологий;</a:t>
            </a:r>
          </a:p>
          <a:p>
            <a:pPr marL="85725" indent="-85725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-вести работу по преемственности детский  сад – школа, начальная школа – основная школа;</a:t>
            </a:r>
          </a:p>
          <a:p>
            <a:pPr marL="85725" indent="-85725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-совершенствование системы раннего выявления и работы с детьми, имеющими повышенные интеллектуальные способности;</a:t>
            </a:r>
          </a:p>
          <a:p>
            <a:pPr marL="85725" indent="-85725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-развитие   ключевых компетенций обучающихся на основе использования современных педагогических технологий и методов активного обучения</a:t>
            </a:r>
            <a:r>
              <a:rPr lang="ru-RU" sz="4900" dirty="0" smtClean="0"/>
              <a:t>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кадры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начальных классах муниципального района работают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 них с высшим образованием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166 учителей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составляет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85,13%);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имеют средне - специальное образование, что составляет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14,87%);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высшую квалификационную категорию –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составляет 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(30,8%);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первую квалификационную категорию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составляет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50,8%);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имеют квалификационную категорию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составляет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18,4%).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0055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0886"/>
            <a:ext cx="7498080" cy="917784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ММО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852" y="928670"/>
            <a:ext cx="7715304" cy="4800600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Изучение педагогических потребностей учителей начальных классов с целью повышения профессиональной компетентности.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Создание оптимальных условий для самореализации в практической деятельности,  раскрытия  творческого потенциала педагогов.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Оказание методической помощи педагогам в преодолении различных затруднений в конструировании и анализе урока.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Освоение инновационных образовательных технологий и методов педагогической деятельности, способствующих повышению эффективности и качества учебно-воспитательного процесса.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Совершенствование методики преподавания уроков через использование современных методик, приемов, технологий на уроках и во внеурочной деятельности.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Интегрирование учебных предметов с шахматами в 1 классах.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Формирование общеучебных и исследовательских умений у младших школьников через участие в конференциях, конкурсах, предметных олимпиадах.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Организация работы с одарёнными детьми через: организацию занятий по подготовке детей к интеллектуальным соревнованиям, олимпиадам; организацию исследовательской и проектной деятельности учащихся.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106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74638"/>
            <a:ext cx="7714669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реализовывались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аналитическую, информационную, организационную и консультационную деятельность, через систему мероприятий различного уровня:</a:t>
            </a:r>
          </a:p>
          <a:p>
            <a:pPr algn="just"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через систему методических мероприятий роста профессионального мастерства учителей муниципального района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(методические конкурсы, мастер-классы, открытые уроки и внеурочные занятия, семинары, круглые столы, совещания, курсы); </a:t>
            </a:r>
          </a:p>
          <a:p>
            <a:pPr algn="just"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интеллектуальных, методических, технологических знаний и умений учителей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(семинары, конференции);</a:t>
            </a:r>
          </a:p>
          <a:p>
            <a:pPr algn="just"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лучшего педагогического опыта, изучение и обобщение его на муниципальном уровне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(конкурс на лучший урок в начальной школе, на лучший интегрированный урок (шахматы в 1 классе), конкурс на лучший мастер- класс).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27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858180" cy="11430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этап Всероссийского конкурса «Учитель года»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428736"/>
          <a:ext cx="7858180" cy="4980282"/>
        </p:xfrm>
        <a:graphic>
          <a:graphicData uri="http://schemas.openxmlformats.org/drawingml/2006/table">
            <a:tbl>
              <a:tblPr/>
              <a:tblGrid>
                <a:gridCol w="428628"/>
                <a:gridCol w="2071702"/>
                <a:gridCol w="2786082"/>
                <a:gridCol w="2571768"/>
              </a:tblGrid>
              <a:tr h="785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Ф.И.О. учителя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Результат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Шамсуллина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Н. 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№7»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 (зональный этап, региональный этап)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Мухаметова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А. Ш.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«Тимяшевская СОШ»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Победитель в номинации «Педагогический дебют»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2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Каримова Л.Н.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«Старо-Иштерякская ООШ»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Участник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27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Насибуллина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Г. Ф.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МБОУ «Шугуровская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Участник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8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Пискарёва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Т. Л.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 4»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Участник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этап Всероссийского конкурса «Учитель Здоровья»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285860"/>
          <a:ext cx="7929618" cy="5341842"/>
        </p:xfrm>
        <a:graphic>
          <a:graphicData uri="http://schemas.openxmlformats.org/drawingml/2006/table">
            <a:tbl>
              <a:tblPr/>
              <a:tblGrid>
                <a:gridCol w="500066"/>
                <a:gridCol w="2571768"/>
                <a:gridCol w="2571768"/>
                <a:gridCol w="2286016"/>
              </a:tblGrid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Ф.И.О. учителя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Результат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Егорова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Л. 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МБОУ «СОШ №2»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место (2 место на Всероссийском этапе)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0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Юмангулова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Р. Р.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«Лицей №12»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 место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4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Афанасьева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М. 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«СОШ №8»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Участник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конкурс методических разработок «Мой лучший урок»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214422"/>
          <a:ext cx="8001056" cy="5561492"/>
        </p:xfrm>
        <a:graphic>
          <a:graphicData uri="http://schemas.openxmlformats.org/drawingml/2006/table">
            <a:tbl>
              <a:tblPr/>
              <a:tblGrid>
                <a:gridCol w="500066"/>
                <a:gridCol w="2286016"/>
                <a:gridCol w="3165212"/>
                <a:gridCol w="2049762"/>
              </a:tblGrid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 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Кузнецова</a:t>
                      </a:r>
                      <a:r>
                        <a:rPr lang="ru-RU" sz="16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Т.Н.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№7»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Победитель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Ахметова Г.М.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№2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Салахова Н.М.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№6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Орешина О.П.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№6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Зруллина Л. М.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 4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Есипова Е.В.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№2»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Хуббатуллина К.Р.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№7»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Ермолаева Н. В.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«Лицей№12»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Валеева Р.М.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«СОШ №5»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 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Трофимова З.А.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«Гимназия №11»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Призёр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Шарафетдинова Д.Х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«Шугуровская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Байкарова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О.Ю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«Тимяшевская СОШ»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4565</TotalTime>
  <Words>2859</Words>
  <Application>Microsoft Office PowerPoint</Application>
  <PresentationFormat>Экран (4:3)</PresentationFormat>
  <Paragraphs>726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Солнцестояние</vt:lpstr>
      <vt:lpstr>                                           Аналитическая деятельность  работы ММО учителей  начальных классов   </vt:lpstr>
      <vt:lpstr>        </vt:lpstr>
      <vt:lpstr>     Методическая тема</vt:lpstr>
      <vt:lpstr>    Педагогические кадры</vt:lpstr>
      <vt:lpstr>              Задачи ММО</vt:lpstr>
      <vt:lpstr>Слайд 6</vt:lpstr>
      <vt:lpstr>Муниципальный этап Всероссийского конкурса «Учитель года»</vt:lpstr>
      <vt:lpstr>Муниципальный этап Всероссийского конкурса «Учитель Здоровья» </vt:lpstr>
      <vt:lpstr>Муниципальный конкурс методических разработок «Мой лучший урок» </vt:lpstr>
      <vt:lpstr>Муниципальный конкурс мастер-классов по теме «Лучшая интеграция учебных предметов в 1 классе с шахматами»  </vt:lpstr>
      <vt:lpstr>                      Семинары </vt:lpstr>
      <vt:lpstr>Слайд 12</vt:lpstr>
      <vt:lpstr>  Результативность обучения </vt:lpstr>
      <vt:lpstr>Показатели успеваемости по предметам</vt:lpstr>
      <vt:lpstr>         Результаты ВПР</vt:lpstr>
      <vt:lpstr> Муниципальный конкурс проектно-исследовательских работ «Я – исследователь» для учащихся 4 классов </vt:lpstr>
      <vt:lpstr>IV республиканская  научно-практическая конференция имени В.Д. Шашина </vt:lpstr>
      <vt:lpstr>III региональная научно-практическая конференция имени Н.Н. Степанова «Мой родной край» </vt:lpstr>
      <vt:lpstr>Республиканский конкурс проектных и исследовательских работ для учащихся 1-6 классов «Первые шаги в науку» </vt:lpstr>
      <vt:lpstr>XV республиканская  научно-практическая конференция имени Морякова </vt:lpstr>
      <vt:lpstr>Муниципальная олимпиада по экологии для учащихся  2-5 классов</vt:lpstr>
      <vt:lpstr>Муниципальная литературная викторина для учащихся 4  классов </vt:lpstr>
      <vt:lpstr>Муниципальная предметная олимпиады по математике для учащихся 3 классов </vt:lpstr>
      <vt:lpstr>Муниципальная предметная олимпиада по русскому языку для учащихся  3 классов </vt:lpstr>
      <vt:lpstr>Муниципальная предметная олимпиада по окружающему миру для учащихся  3 классов </vt:lpstr>
      <vt:lpstr>Муниципальный этап всероссийской предметной олимпиады по ОБЖ  для учащихся  3 – 4 классов </vt:lpstr>
      <vt:lpstr>Республиканский  этап всероссийской предметной  олимпиады по ОБЖ  для учащихся  4 классов </vt:lpstr>
      <vt:lpstr>Муниципальный этап всероссийской  предметной  олимпиады по математике для учащихся  4 классов </vt:lpstr>
      <vt:lpstr>Муниципальный этап всероссийской предметной  олимпиады по русскому языку для учащихся  4 классов </vt:lpstr>
      <vt:lpstr>Муниципальная предметная  олимпиада по окружающему миру  для учащихся  4 классов </vt:lpstr>
      <vt:lpstr>Муниципальная предметная  олимпиада по татарскому языку  для учащихся  4 классов </vt:lpstr>
      <vt:lpstr>Муниципальный  конкурс «Миллтең белән горурлан, Халкыңның үзе белән!”  среди обучающихся 3 классов </vt:lpstr>
      <vt:lpstr>X региональная научно-практическая конференция исследовательских  работ школьников «Тукай укулары» </vt:lpstr>
      <vt:lpstr>Слайд 34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655</cp:revision>
  <dcterms:created xsi:type="dcterms:W3CDTF">2012-12-17T07:09:56Z</dcterms:created>
  <dcterms:modified xsi:type="dcterms:W3CDTF">2019-07-15T07:18:50Z</dcterms:modified>
</cp:coreProperties>
</file>